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12"/>
  </p:notesMasterIdLst>
  <p:sldIdLst>
    <p:sldId id="256" r:id="rId2"/>
    <p:sldId id="257" r:id="rId3"/>
    <p:sldId id="447" r:id="rId4"/>
    <p:sldId id="448" r:id="rId5"/>
    <p:sldId id="449" r:id="rId6"/>
    <p:sldId id="450" r:id="rId7"/>
    <p:sldId id="451" r:id="rId8"/>
    <p:sldId id="452" r:id="rId9"/>
    <p:sldId id="453" r:id="rId10"/>
    <p:sldId id="45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9"/>
    <p:restoredTop sz="94609"/>
  </p:normalViewPr>
  <p:slideViewPr>
    <p:cSldViewPr snapToGrid="0" snapToObjects="1">
      <p:cViewPr>
        <p:scale>
          <a:sx n="105" d="100"/>
          <a:sy n="105" d="100"/>
        </p:scale>
        <p:origin x="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75204-F797-1148-A8B4-C2C42DDE5C4C}" type="datetimeFigureOut">
              <a:rPr lang="en-US" smtClean="0"/>
              <a:t>4/26/19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E43D-478B-324B-83F6-BCC12E481766}" type="slidenum">
              <a:rPr lang="en-US" smtClean="0"/>
              <a:t>‹#›</a:t>
            </a:fld>
            <a:endParaRPr lang="en-US"/>
          </a:p>
        </p:txBody>
      </p:sp>
    </p:spTree>
    <p:extLst>
      <p:ext uri="{BB962C8B-B14F-4D97-AF65-F5344CB8AC3E}">
        <p14:creationId xmlns:p14="http://schemas.microsoft.com/office/powerpoint/2010/main" val="347223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341107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124902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13230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276163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18360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1108842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282296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359795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77760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DDC22F-F80A-3C47-BB2A-D31BAC2055AC}"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264637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DDC22F-F80A-3C47-BB2A-D31BAC2055AC}"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244272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DDC22F-F80A-3C47-BB2A-D31BAC2055AC}" type="datetimeFigureOut">
              <a:rPr lang="en-US" smtClean="0"/>
              <a:t>4/26/19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3663595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DDC22F-F80A-3C47-BB2A-D31BAC2055AC}" type="datetimeFigureOut">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34798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DDC22F-F80A-3C47-BB2A-D31BAC2055AC}" type="datetimeFigureOut">
              <a:rPr lang="en-US" smtClean="0"/>
              <a:t>4/26/19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362161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DDC22F-F80A-3C47-BB2A-D31BAC2055AC}"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F3A79-030C-2B4D-8CD0-6E185679B512}" type="slidenum">
              <a:rPr lang="en-US" smtClean="0"/>
              <a:t>‹#›</a:t>
            </a:fld>
            <a:endParaRPr lang="en-US"/>
          </a:p>
        </p:txBody>
      </p:sp>
    </p:spTree>
    <p:extLst>
      <p:ext uri="{BB962C8B-B14F-4D97-AF65-F5344CB8AC3E}">
        <p14:creationId xmlns:p14="http://schemas.microsoft.com/office/powerpoint/2010/main" val="2183630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AF3A79-030C-2B4D-8CD0-6E185679B512}" type="slidenum">
              <a:rPr lang="en-US" smtClean="0"/>
              <a:t>‹#›</a:t>
            </a:fld>
            <a:endParaRPr lang="en-US"/>
          </a:p>
        </p:txBody>
      </p:sp>
      <p:sp>
        <p:nvSpPr>
          <p:cNvPr id="5" name="Date Placeholder 4"/>
          <p:cNvSpPr>
            <a:spLocks noGrp="1"/>
          </p:cNvSpPr>
          <p:nvPr>
            <p:ph type="dt" sz="half" idx="10"/>
          </p:nvPr>
        </p:nvSpPr>
        <p:spPr/>
        <p:txBody>
          <a:bodyPr/>
          <a:lstStyle/>
          <a:p>
            <a:fld id="{42DDC22F-F80A-3C47-BB2A-D31BAC2055AC}" type="datetimeFigureOut">
              <a:rPr lang="en-US" smtClean="0"/>
              <a:t>4/26/19</a:t>
            </a:fld>
            <a:endParaRPr lang="en-US"/>
          </a:p>
        </p:txBody>
      </p:sp>
    </p:spTree>
    <p:extLst>
      <p:ext uri="{BB962C8B-B14F-4D97-AF65-F5344CB8AC3E}">
        <p14:creationId xmlns:p14="http://schemas.microsoft.com/office/powerpoint/2010/main" val="1584742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2DDC22F-F80A-3C47-BB2A-D31BAC2055AC}" type="datetimeFigureOut">
              <a:rPr lang="en-US" smtClean="0"/>
              <a:t>4/26/19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AF3A79-030C-2B4D-8CD0-6E185679B512}" type="slidenum">
              <a:rPr lang="en-US" smtClean="0"/>
              <a:t>‹#›</a:t>
            </a:fld>
            <a:endParaRPr lang="en-US"/>
          </a:p>
        </p:txBody>
      </p:sp>
    </p:spTree>
    <p:extLst>
      <p:ext uri="{BB962C8B-B14F-4D97-AF65-F5344CB8AC3E}">
        <p14:creationId xmlns:p14="http://schemas.microsoft.com/office/powerpoint/2010/main" val="136339687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Advanced_Encryption_Standar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docs.aws.amazon.com/kms/latest/developerguide/concepts.html#envelop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aws.amazon.com/kms/latest/developerguide/concepts.html#envelop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11" name="Straight Connector 10">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200554-8868-F843-B3BA-5EBA51AC1487}"/>
              </a:ext>
            </a:extLst>
          </p:cNvPr>
          <p:cNvSpPr>
            <a:spLocks noGrp="1"/>
          </p:cNvSpPr>
          <p:nvPr>
            <p:ph type="ctrTitle"/>
          </p:nvPr>
        </p:nvSpPr>
        <p:spPr>
          <a:xfrm>
            <a:off x="677335" y="1282701"/>
            <a:ext cx="5096060" cy="4307148"/>
          </a:xfrm>
        </p:spPr>
        <p:txBody>
          <a:bodyPr anchor="ctr">
            <a:normAutofit/>
          </a:bodyPr>
          <a:lstStyle/>
          <a:p>
            <a:r>
              <a:rPr lang="en-US" dirty="0"/>
              <a:t>Envelope Encryption with AWS KMS + JavaScript</a:t>
            </a:r>
          </a:p>
        </p:txBody>
      </p:sp>
      <p:sp>
        <p:nvSpPr>
          <p:cNvPr id="19" name="Freeform: Shape 18">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EA2BB199-001C-5A49-8D44-71D620A62C8B}"/>
              </a:ext>
            </a:extLst>
          </p:cNvPr>
          <p:cNvSpPr>
            <a:spLocks noGrp="1"/>
          </p:cNvSpPr>
          <p:nvPr>
            <p:ph type="subTitle" idx="1"/>
          </p:nvPr>
        </p:nvSpPr>
        <p:spPr>
          <a:xfrm>
            <a:off x="7821120" y="2876315"/>
            <a:ext cx="3602567" cy="1096899"/>
          </a:xfrm>
        </p:spPr>
        <p:txBody>
          <a:bodyPr anchor="ctr">
            <a:normAutofit/>
          </a:bodyPr>
          <a:lstStyle/>
          <a:p>
            <a:pPr algn="l"/>
            <a:r>
              <a:rPr lang="en-US">
                <a:solidFill>
                  <a:srgbClr val="FFFFFF"/>
                </a:solidFill>
              </a:rPr>
              <a:t>Alex Gillette</a:t>
            </a:r>
          </a:p>
        </p:txBody>
      </p:sp>
    </p:spTree>
    <p:extLst>
      <p:ext uri="{BB962C8B-B14F-4D97-AF65-F5344CB8AC3E}">
        <p14:creationId xmlns:p14="http://schemas.microsoft.com/office/powerpoint/2010/main" val="214002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Encryption Deeper Dive</a:t>
            </a:r>
          </a:p>
        </p:txBody>
      </p:sp>
      <p:sp>
        <p:nvSpPr>
          <p:cNvPr id="4" name="Content Placeholder 3">
            <a:extLst>
              <a:ext uri="{FF2B5EF4-FFF2-40B4-BE49-F238E27FC236}">
                <a16:creationId xmlns:a16="http://schemas.microsoft.com/office/drawing/2014/main" id="{CC36D381-5AFF-CA41-966F-A677199BCE45}"/>
              </a:ext>
            </a:extLst>
          </p:cNvPr>
          <p:cNvSpPr>
            <a:spLocks noGrp="1"/>
          </p:cNvSpPr>
          <p:nvPr>
            <p:ph idx="1"/>
          </p:nvPr>
        </p:nvSpPr>
        <p:spPr/>
        <p:txBody>
          <a:bodyPr/>
          <a:lstStyle/>
          <a:p>
            <a:r>
              <a:rPr lang="en-US" dirty="0"/>
              <a:t>Initialization Vector (IV) – An arbitrary number that can be used along with a secret key for data encryption. This number, also called a nonce, is employed only one time in any session.  The ideal IV is a random number that is made known to the destination computer to facilitate decryption of the data when it is received.</a:t>
            </a:r>
          </a:p>
          <a:p>
            <a:r>
              <a:rPr lang="en-US" dirty="0"/>
              <a:t>AES (Advanced Encryption Standard) - </a:t>
            </a:r>
            <a:r>
              <a:rPr lang="en-US" dirty="0">
                <a:hlinkClick r:id="rId2"/>
              </a:rPr>
              <a:t>https://en.wikipedia.org/wiki/Advanced_Encryption_Standard</a:t>
            </a:r>
            <a:endParaRPr lang="en-US" dirty="0"/>
          </a:p>
          <a:p>
            <a:r>
              <a:rPr lang="en-US" dirty="0"/>
              <a:t>KMS – Need a Master Key</a:t>
            </a:r>
          </a:p>
          <a:p>
            <a:r>
              <a:rPr lang="en-US" dirty="0"/>
              <a:t>IAM – Need a user who can use Master Key</a:t>
            </a:r>
          </a:p>
          <a:p>
            <a:pPr marL="0" indent="0">
              <a:buNone/>
            </a:pPr>
            <a:endParaRPr lang="en-US" dirty="0"/>
          </a:p>
        </p:txBody>
      </p:sp>
    </p:spTree>
    <p:extLst>
      <p:ext uri="{BB962C8B-B14F-4D97-AF65-F5344CB8AC3E}">
        <p14:creationId xmlns:p14="http://schemas.microsoft.com/office/powerpoint/2010/main" val="40492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Why We Encrypt</a:t>
            </a:r>
          </a:p>
        </p:txBody>
      </p:sp>
      <p:sp>
        <p:nvSpPr>
          <p:cNvPr id="3" name="Content Placeholder 2">
            <a:extLst>
              <a:ext uri="{FF2B5EF4-FFF2-40B4-BE49-F238E27FC236}">
                <a16:creationId xmlns:a16="http://schemas.microsoft.com/office/drawing/2014/main" id="{0F0A30BE-39FA-3540-9963-AF14B3459AD7}"/>
              </a:ext>
            </a:extLst>
          </p:cNvPr>
          <p:cNvSpPr>
            <a:spLocks noGrp="1"/>
          </p:cNvSpPr>
          <p:nvPr>
            <p:ph idx="1"/>
          </p:nvPr>
        </p:nvSpPr>
        <p:spPr/>
        <p:txBody>
          <a:bodyPr/>
          <a:lstStyle/>
          <a:p>
            <a:r>
              <a:rPr lang="en-US" dirty="0"/>
              <a:t>hunter2</a:t>
            </a:r>
          </a:p>
          <a:p>
            <a:r>
              <a:rPr lang="en-US" dirty="0"/>
              <a:t>Online Shopping</a:t>
            </a:r>
          </a:p>
          <a:p>
            <a:r>
              <a:rPr lang="en-US" dirty="0"/>
              <a:t>PII (Personally Identifiable Information)</a:t>
            </a:r>
          </a:p>
          <a:p>
            <a:r>
              <a:rPr lang="en-US" dirty="0"/>
              <a:t>Banking</a:t>
            </a:r>
          </a:p>
          <a:p>
            <a:r>
              <a:rPr lang="en-US" dirty="0"/>
              <a:t>General Privacy</a:t>
            </a:r>
          </a:p>
        </p:txBody>
      </p:sp>
    </p:spTree>
    <p:extLst>
      <p:ext uri="{BB962C8B-B14F-4D97-AF65-F5344CB8AC3E}">
        <p14:creationId xmlns:p14="http://schemas.microsoft.com/office/powerpoint/2010/main" val="128008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How Does Encryption Work</a:t>
            </a:r>
          </a:p>
        </p:txBody>
      </p:sp>
      <p:pic>
        <p:nvPicPr>
          <p:cNvPr id="6" name="Picture 5">
            <a:extLst>
              <a:ext uri="{FF2B5EF4-FFF2-40B4-BE49-F238E27FC236}">
                <a16:creationId xmlns:a16="http://schemas.microsoft.com/office/drawing/2014/main" id="{8833E200-03C9-9A4A-91B5-542CA0E2FAF0}"/>
              </a:ext>
            </a:extLst>
          </p:cNvPr>
          <p:cNvPicPr>
            <a:picLocks noChangeAspect="1"/>
          </p:cNvPicPr>
          <p:nvPr/>
        </p:nvPicPr>
        <p:blipFill>
          <a:blip r:embed="rId2"/>
          <a:stretch>
            <a:fillRect/>
          </a:stretch>
        </p:blipFill>
        <p:spPr>
          <a:xfrm>
            <a:off x="1218306" y="1930400"/>
            <a:ext cx="7316987" cy="3658494"/>
          </a:xfrm>
          <a:prstGeom prst="rect">
            <a:avLst/>
          </a:prstGeom>
        </p:spPr>
      </p:pic>
    </p:spTree>
    <p:extLst>
      <p:ext uri="{BB962C8B-B14F-4D97-AF65-F5344CB8AC3E}">
        <p14:creationId xmlns:p14="http://schemas.microsoft.com/office/powerpoint/2010/main" val="36833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How Does Encryption Work</a:t>
            </a:r>
          </a:p>
        </p:txBody>
      </p:sp>
      <p:pic>
        <p:nvPicPr>
          <p:cNvPr id="4" name="Content Placeholder 7">
            <a:extLst>
              <a:ext uri="{FF2B5EF4-FFF2-40B4-BE49-F238E27FC236}">
                <a16:creationId xmlns:a16="http://schemas.microsoft.com/office/drawing/2014/main" id="{7F80B492-1489-FF4D-8FD0-8E42F6BACD50}"/>
              </a:ext>
            </a:extLst>
          </p:cNvPr>
          <p:cNvPicPr>
            <a:picLocks noChangeAspect="1"/>
          </p:cNvPicPr>
          <p:nvPr/>
        </p:nvPicPr>
        <p:blipFill>
          <a:blip r:embed="rId2"/>
          <a:stretch>
            <a:fillRect/>
          </a:stretch>
        </p:blipFill>
        <p:spPr>
          <a:xfrm>
            <a:off x="1224501" y="1930400"/>
            <a:ext cx="7307262" cy="3653631"/>
          </a:xfrm>
          <a:prstGeom prst="rect">
            <a:avLst/>
          </a:prstGeom>
        </p:spPr>
      </p:pic>
    </p:spTree>
    <p:extLst>
      <p:ext uri="{BB962C8B-B14F-4D97-AF65-F5344CB8AC3E}">
        <p14:creationId xmlns:p14="http://schemas.microsoft.com/office/powerpoint/2010/main" val="328479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Envelope Encryption</a:t>
            </a:r>
          </a:p>
        </p:txBody>
      </p:sp>
      <p:sp>
        <p:nvSpPr>
          <p:cNvPr id="3" name="Content Placeholder 2">
            <a:extLst>
              <a:ext uri="{FF2B5EF4-FFF2-40B4-BE49-F238E27FC236}">
                <a16:creationId xmlns:a16="http://schemas.microsoft.com/office/drawing/2014/main" id="{0F0A30BE-39FA-3540-9963-AF14B3459AD7}"/>
              </a:ext>
            </a:extLst>
          </p:cNvPr>
          <p:cNvSpPr>
            <a:spLocks noGrp="1"/>
          </p:cNvSpPr>
          <p:nvPr>
            <p:ph idx="1"/>
          </p:nvPr>
        </p:nvSpPr>
        <p:spPr>
          <a:xfrm>
            <a:off x="677334" y="1930400"/>
            <a:ext cx="9149418" cy="3880773"/>
          </a:xfrm>
        </p:spPr>
        <p:txBody>
          <a:bodyPr/>
          <a:lstStyle/>
          <a:p>
            <a:pPr marL="0" indent="0">
              <a:buNone/>
            </a:pPr>
            <a:br>
              <a:rPr lang="en-US" dirty="0"/>
            </a:br>
            <a:r>
              <a:rPr lang="en-US" dirty="0">
                <a:hlinkClick r:id="rId2"/>
              </a:rPr>
              <a:t>https://docs.aws.amazon.com/kms/latest/developerguide/concepts.html#enveloping</a:t>
            </a:r>
            <a:endParaRPr lang="en-US" dirty="0"/>
          </a:p>
          <a:p>
            <a:pPr marL="0" indent="0">
              <a:buNone/>
            </a:pPr>
            <a:endParaRPr lang="en-US" dirty="0"/>
          </a:p>
          <a:p>
            <a:r>
              <a:rPr lang="en-US" i="1" dirty="0"/>
              <a:t>Envelope encryption</a:t>
            </a:r>
            <a:r>
              <a:rPr lang="en-US" dirty="0"/>
              <a:t> is the practice of encrypting plaintext data with a data key, and then encrypting the data key under another key.</a:t>
            </a:r>
          </a:p>
          <a:p>
            <a:r>
              <a:rPr lang="en-US" dirty="0"/>
              <a:t>This top-level plaintext key encryption key is known as the </a:t>
            </a:r>
            <a:r>
              <a:rPr lang="en-US" i="1" dirty="0"/>
              <a:t>master key</a:t>
            </a:r>
            <a:r>
              <a:rPr lang="en-US" dirty="0"/>
              <a:t>.</a:t>
            </a:r>
          </a:p>
        </p:txBody>
      </p:sp>
      <p:pic>
        <p:nvPicPr>
          <p:cNvPr id="4" name="Content Placeholder 1">
            <a:extLst>
              <a:ext uri="{FF2B5EF4-FFF2-40B4-BE49-F238E27FC236}">
                <a16:creationId xmlns:a16="http://schemas.microsoft.com/office/drawing/2014/main" id="{42E91A3E-9D00-B84C-9005-953BDFA1852B}"/>
              </a:ext>
            </a:extLst>
          </p:cNvPr>
          <p:cNvPicPr>
            <a:picLocks noChangeAspect="1"/>
          </p:cNvPicPr>
          <p:nvPr/>
        </p:nvPicPr>
        <p:blipFill>
          <a:blip r:embed="rId3"/>
          <a:stretch>
            <a:fillRect/>
          </a:stretch>
        </p:blipFill>
        <p:spPr>
          <a:xfrm>
            <a:off x="833599" y="4219990"/>
            <a:ext cx="6769666" cy="2411417"/>
          </a:xfrm>
          <a:prstGeom prst="rect">
            <a:avLst/>
          </a:prstGeom>
        </p:spPr>
      </p:pic>
    </p:spTree>
    <p:extLst>
      <p:ext uri="{BB962C8B-B14F-4D97-AF65-F5344CB8AC3E}">
        <p14:creationId xmlns:p14="http://schemas.microsoft.com/office/powerpoint/2010/main" val="18215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Envelope Encryption</a:t>
            </a:r>
          </a:p>
        </p:txBody>
      </p:sp>
      <p:sp>
        <p:nvSpPr>
          <p:cNvPr id="3" name="Content Placeholder 2">
            <a:extLst>
              <a:ext uri="{FF2B5EF4-FFF2-40B4-BE49-F238E27FC236}">
                <a16:creationId xmlns:a16="http://schemas.microsoft.com/office/drawing/2014/main" id="{0F0A30BE-39FA-3540-9963-AF14B3459AD7}"/>
              </a:ext>
            </a:extLst>
          </p:cNvPr>
          <p:cNvSpPr>
            <a:spLocks noGrp="1"/>
          </p:cNvSpPr>
          <p:nvPr>
            <p:ph idx="1"/>
          </p:nvPr>
        </p:nvSpPr>
        <p:spPr>
          <a:xfrm>
            <a:off x="677334" y="2038669"/>
            <a:ext cx="9112842" cy="3880773"/>
          </a:xfrm>
        </p:spPr>
        <p:txBody>
          <a:bodyPr>
            <a:normAutofit fontScale="92500" lnSpcReduction="10000"/>
          </a:bodyPr>
          <a:lstStyle/>
          <a:p>
            <a:pPr marL="0" indent="0">
              <a:buNone/>
            </a:pPr>
            <a:br>
              <a:rPr lang="en-US" dirty="0">
                <a:hlinkClick r:id="rId2"/>
              </a:rPr>
            </a:br>
            <a:r>
              <a:rPr lang="en-US" dirty="0">
                <a:hlinkClick r:id="rId2"/>
              </a:rPr>
              <a:t>https://docs.aws.amazon.com/kms/latest/developerguide/concepts.html#enveloping</a:t>
            </a:r>
            <a:br>
              <a:rPr lang="en-US" dirty="0"/>
            </a:br>
            <a:endParaRPr lang="en-US" b="1" dirty="0"/>
          </a:p>
          <a:p>
            <a:pPr marL="0" indent="0">
              <a:buNone/>
            </a:pPr>
            <a:endParaRPr lang="en-US" dirty="0"/>
          </a:p>
          <a:p>
            <a:r>
              <a:rPr lang="en-US" b="1" dirty="0"/>
              <a:t>Protecting data keys</a:t>
            </a:r>
            <a:br>
              <a:rPr lang="en-US" b="1" dirty="0"/>
            </a:br>
            <a:r>
              <a:rPr lang="en-US" dirty="0"/>
              <a:t>You can safely store the encrypted data key alongside the encrypted data.</a:t>
            </a:r>
          </a:p>
          <a:p>
            <a:r>
              <a:rPr lang="en-US" b="1" dirty="0"/>
              <a:t>Encrypting the same data under multiple master keys</a:t>
            </a:r>
            <a:br>
              <a:rPr lang="en-US" b="1" dirty="0"/>
            </a:br>
            <a:r>
              <a:rPr lang="en-US" dirty="0"/>
              <a:t>Instead of re-encrypting raw data multiple times with different keys, you can re-encrypt only the data keys that protect the raw data.</a:t>
            </a:r>
          </a:p>
          <a:p>
            <a:r>
              <a:rPr lang="en-US" b="1" dirty="0"/>
              <a:t>Combining the strengths of multiple algorithms</a:t>
            </a:r>
            <a:br>
              <a:rPr lang="en-US" b="1" dirty="0"/>
            </a:br>
            <a:r>
              <a:rPr lang="en-US" dirty="0"/>
              <a:t>In general, symmetric key algorithms are faster and produce smaller ciphertexts than public key algorithms, but public key algorithms provide inherent separation of roles and easier key management. Envelope encryption lets you combine the strengths of each strategy.</a:t>
            </a:r>
          </a:p>
        </p:txBody>
      </p:sp>
    </p:spTree>
    <p:extLst>
      <p:ext uri="{BB962C8B-B14F-4D97-AF65-F5344CB8AC3E}">
        <p14:creationId xmlns:p14="http://schemas.microsoft.com/office/powerpoint/2010/main" val="136343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Envelope Encryption Step 1</a:t>
            </a:r>
          </a:p>
        </p:txBody>
      </p:sp>
      <p:pic>
        <p:nvPicPr>
          <p:cNvPr id="4" name="Picture 3">
            <a:extLst>
              <a:ext uri="{FF2B5EF4-FFF2-40B4-BE49-F238E27FC236}">
                <a16:creationId xmlns:a16="http://schemas.microsoft.com/office/drawing/2014/main" id="{978B06E2-DC65-8C45-9B53-C73884A6D934}"/>
              </a:ext>
            </a:extLst>
          </p:cNvPr>
          <p:cNvPicPr>
            <a:picLocks noChangeAspect="1"/>
          </p:cNvPicPr>
          <p:nvPr/>
        </p:nvPicPr>
        <p:blipFill>
          <a:blip r:embed="rId2"/>
          <a:stretch>
            <a:fillRect/>
          </a:stretch>
        </p:blipFill>
        <p:spPr>
          <a:xfrm>
            <a:off x="2248095" y="1270000"/>
            <a:ext cx="4257666" cy="5457008"/>
          </a:xfrm>
          <a:prstGeom prst="rect">
            <a:avLst/>
          </a:prstGeom>
        </p:spPr>
      </p:pic>
    </p:spTree>
    <p:extLst>
      <p:ext uri="{BB962C8B-B14F-4D97-AF65-F5344CB8AC3E}">
        <p14:creationId xmlns:p14="http://schemas.microsoft.com/office/powerpoint/2010/main" val="114832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Envelope Encryption Step 2</a:t>
            </a:r>
          </a:p>
        </p:txBody>
      </p:sp>
      <p:pic>
        <p:nvPicPr>
          <p:cNvPr id="6" name="Content Placeholder 3">
            <a:extLst>
              <a:ext uri="{FF2B5EF4-FFF2-40B4-BE49-F238E27FC236}">
                <a16:creationId xmlns:a16="http://schemas.microsoft.com/office/drawing/2014/main" id="{FA2BB491-489B-674C-8B8C-663286CD79ED}"/>
              </a:ext>
            </a:extLst>
          </p:cNvPr>
          <p:cNvPicPr>
            <a:picLocks noGrp="1" noChangeAspect="1"/>
          </p:cNvPicPr>
          <p:nvPr>
            <p:ph idx="1"/>
          </p:nvPr>
        </p:nvPicPr>
        <p:blipFill>
          <a:blip r:embed="rId2"/>
          <a:stretch>
            <a:fillRect/>
          </a:stretch>
        </p:blipFill>
        <p:spPr>
          <a:xfrm>
            <a:off x="1451742" y="1930400"/>
            <a:ext cx="7047851" cy="4246404"/>
          </a:xfrm>
          <a:prstGeom prst="rect">
            <a:avLst/>
          </a:prstGeom>
        </p:spPr>
      </p:pic>
    </p:spTree>
    <p:extLst>
      <p:ext uri="{BB962C8B-B14F-4D97-AF65-F5344CB8AC3E}">
        <p14:creationId xmlns:p14="http://schemas.microsoft.com/office/powerpoint/2010/main" val="2551580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7F0-C90B-8646-A695-8555AE0713CC}"/>
              </a:ext>
            </a:extLst>
          </p:cNvPr>
          <p:cNvSpPr>
            <a:spLocks noGrp="1"/>
          </p:cNvSpPr>
          <p:nvPr>
            <p:ph type="title"/>
          </p:nvPr>
        </p:nvSpPr>
        <p:spPr/>
        <p:txBody>
          <a:bodyPr/>
          <a:lstStyle/>
          <a:p>
            <a:r>
              <a:rPr lang="en-US" dirty="0"/>
              <a:t>Envelope Encryption Step 3</a:t>
            </a:r>
          </a:p>
        </p:txBody>
      </p:sp>
      <p:pic>
        <p:nvPicPr>
          <p:cNvPr id="6" name="Content Placeholder 3">
            <a:extLst>
              <a:ext uri="{FF2B5EF4-FFF2-40B4-BE49-F238E27FC236}">
                <a16:creationId xmlns:a16="http://schemas.microsoft.com/office/drawing/2014/main" id="{03A08177-7E8E-D543-8C4C-6D8127849A36}"/>
              </a:ext>
            </a:extLst>
          </p:cNvPr>
          <p:cNvPicPr>
            <a:picLocks noGrp="1" noChangeAspect="1"/>
          </p:cNvPicPr>
          <p:nvPr>
            <p:ph idx="1"/>
          </p:nvPr>
        </p:nvPicPr>
        <p:blipFill>
          <a:blip r:embed="rId2"/>
          <a:stretch>
            <a:fillRect/>
          </a:stretch>
        </p:blipFill>
        <p:spPr>
          <a:xfrm>
            <a:off x="1364300" y="1561306"/>
            <a:ext cx="7222735" cy="4687094"/>
          </a:xfrm>
          <a:prstGeom prst="rect">
            <a:avLst/>
          </a:prstGeom>
        </p:spPr>
      </p:pic>
    </p:spTree>
    <p:extLst>
      <p:ext uri="{BB962C8B-B14F-4D97-AF65-F5344CB8AC3E}">
        <p14:creationId xmlns:p14="http://schemas.microsoft.com/office/powerpoint/2010/main" val="33320368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79</Words>
  <Application>Microsoft Macintosh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Trebuchet MS</vt:lpstr>
      <vt:lpstr>Wingdings 3</vt:lpstr>
      <vt:lpstr>Facet</vt:lpstr>
      <vt:lpstr>Envelope Encryption with AWS KMS + JavaScript</vt:lpstr>
      <vt:lpstr>Why We Encrypt</vt:lpstr>
      <vt:lpstr>How Does Encryption Work</vt:lpstr>
      <vt:lpstr>How Does Encryption Work</vt:lpstr>
      <vt:lpstr>Envelope Encryption</vt:lpstr>
      <vt:lpstr>Envelope Encryption</vt:lpstr>
      <vt:lpstr>Envelope Encryption Step 1</vt:lpstr>
      <vt:lpstr>Envelope Encryption Step 2</vt:lpstr>
      <vt:lpstr>Envelope Encryption Step 3</vt:lpstr>
      <vt:lpstr>Encryption Deeper Dive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Envelope Encryption with AWS KMS + JavaScript</dc:title>
  <dc:creator>GILLETTE, ALEX [AG-Contractor/1000]</dc:creator>
  <cp:lastModifiedBy>GILLETTE, ALEX [AG-Contractor/1000]</cp:lastModifiedBy>
  <cp:revision>2</cp:revision>
  <dcterms:created xsi:type="dcterms:W3CDTF">2019-04-26T18:47:36Z</dcterms:created>
  <dcterms:modified xsi:type="dcterms:W3CDTF">2019-04-26T18:51:04Z</dcterms:modified>
</cp:coreProperties>
</file>